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0" r:id="rId3"/>
    <p:sldId id="261" r:id="rId4"/>
    <p:sldId id="257" r:id="rId5"/>
    <p:sldId id="262" r:id="rId6"/>
    <p:sldId id="267" r:id="rId7"/>
    <p:sldId id="268" r:id="rId8"/>
    <p:sldId id="269" r:id="rId9"/>
    <p:sldId id="270" r:id="rId10"/>
    <p:sldId id="271" r:id="rId11"/>
    <p:sldId id="264" r:id="rId12"/>
    <p:sldId id="263" r:id="rId13"/>
    <p:sldId id="265" r:id="rId14"/>
    <p:sldId id="266" r:id="rId15"/>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102" d="100"/>
          <a:sy n="102" d="100"/>
        </p:scale>
        <p:origin x="138" y="78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921A237B-32F5-4747-B764-88AB2FC35F3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 xmlns:a16="http://schemas.microsoft.com/office/drawing/2014/main" id="{97F7FE3F-61E1-42C6-AA59-1BCF4573FFE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 xmlns:a16="http://schemas.microsoft.com/office/drawing/2014/main" id="{7D9102D9-620E-4162-9D0E-E9DB44D51D25}"/>
              </a:ext>
            </a:extLst>
          </p:cNvPr>
          <p:cNvSpPr>
            <a:spLocks noGrp="1"/>
          </p:cNvSpPr>
          <p:nvPr>
            <p:ph type="dt" sz="half" idx="10"/>
          </p:nvPr>
        </p:nvSpPr>
        <p:spPr/>
        <p:txBody>
          <a:bodyPr/>
          <a:lstStyle/>
          <a:p>
            <a:fld id="{ECBDDDD7-552A-475C-B28B-136C0C11FB18}" type="datetimeFigureOut">
              <a:rPr lang="en-US" smtClean="0"/>
              <a:t>6/3/2019</a:t>
            </a:fld>
            <a:endParaRPr lang="en-US"/>
          </a:p>
        </p:txBody>
      </p:sp>
      <p:sp>
        <p:nvSpPr>
          <p:cNvPr id="5" name="Footer Placeholder 4">
            <a:extLst>
              <a:ext uri="{FF2B5EF4-FFF2-40B4-BE49-F238E27FC236}">
                <a16:creationId xmlns="" xmlns:a16="http://schemas.microsoft.com/office/drawing/2014/main" id="{7601FBC9-0379-45B9-A5FF-88A342300C7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 xmlns:a16="http://schemas.microsoft.com/office/drawing/2014/main" id="{3A2262D6-E289-4929-ABFA-CC7C2D526947}"/>
              </a:ext>
            </a:extLst>
          </p:cNvPr>
          <p:cNvSpPr>
            <a:spLocks noGrp="1"/>
          </p:cNvSpPr>
          <p:nvPr>
            <p:ph type="sldNum" sz="quarter" idx="12"/>
          </p:nvPr>
        </p:nvSpPr>
        <p:spPr/>
        <p:txBody>
          <a:bodyPr/>
          <a:lstStyle/>
          <a:p>
            <a:fld id="{A15004A1-FE92-43FA-843D-E753A01C87BD}" type="slidenum">
              <a:rPr lang="en-US" smtClean="0"/>
              <a:t>‹#›</a:t>
            </a:fld>
            <a:endParaRPr lang="en-US"/>
          </a:p>
        </p:txBody>
      </p:sp>
    </p:spTree>
    <p:extLst>
      <p:ext uri="{BB962C8B-B14F-4D97-AF65-F5344CB8AC3E}">
        <p14:creationId xmlns:p14="http://schemas.microsoft.com/office/powerpoint/2010/main" val="22633139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94F6A5DC-E422-41B9-ACEB-026F07C14D84}"/>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 xmlns:a16="http://schemas.microsoft.com/office/drawing/2014/main" id="{0DAC51BC-5350-42F3-9E03-5E4E324B6D39}"/>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 xmlns:a16="http://schemas.microsoft.com/office/drawing/2014/main" id="{1457FE78-FF06-4F3A-B9E4-CFFD3D99FBC6}"/>
              </a:ext>
            </a:extLst>
          </p:cNvPr>
          <p:cNvSpPr>
            <a:spLocks noGrp="1"/>
          </p:cNvSpPr>
          <p:nvPr>
            <p:ph type="dt" sz="half" idx="10"/>
          </p:nvPr>
        </p:nvSpPr>
        <p:spPr/>
        <p:txBody>
          <a:bodyPr/>
          <a:lstStyle/>
          <a:p>
            <a:fld id="{ECBDDDD7-552A-475C-B28B-136C0C11FB18}" type="datetimeFigureOut">
              <a:rPr lang="en-US" smtClean="0"/>
              <a:t>6/3/2019</a:t>
            </a:fld>
            <a:endParaRPr lang="en-US"/>
          </a:p>
        </p:txBody>
      </p:sp>
      <p:sp>
        <p:nvSpPr>
          <p:cNvPr id="5" name="Footer Placeholder 4">
            <a:extLst>
              <a:ext uri="{FF2B5EF4-FFF2-40B4-BE49-F238E27FC236}">
                <a16:creationId xmlns="" xmlns:a16="http://schemas.microsoft.com/office/drawing/2014/main" id="{820F7912-6AA2-4A05-9D5B-E576C10F1C2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 xmlns:a16="http://schemas.microsoft.com/office/drawing/2014/main" id="{E01FECDD-22ED-4532-B5EF-F57F8EF15F2F}"/>
              </a:ext>
            </a:extLst>
          </p:cNvPr>
          <p:cNvSpPr>
            <a:spLocks noGrp="1"/>
          </p:cNvSpPr>
          <p:nvPr>
            <p:ph type="sldNum" sz="quarter" idx="12"/>
          </p:nvPr>
        </p:nvSpPr>
        <p:spPr/>
        <p:txBody>
          <a:bodyPr/>
          <a:lstStyle/>
          <a:p>
            <a:fld id="{A15004A1-FE92-43FA-843D-E753A01C87BD}" type="slidenum">
              <a:rPr lang="en-US" smtClean="0"/>
              <a:t>‹#›</a:t>
            </a:fld>
            <a:endParaRPr lang="en-US"/>
          </a:p>
        </p:txBody>
      </p:sp>
    </p:spTree>
    <p:extLst>
      <p:ext uri="{BB962C8B-B14F-4D97-AF65-F5344CB8AC3E}">
        <p14:creationId xmlns:p14="http://schemas.microsoft.com/office/powerpoint/2010/main" val="4140457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 xmlns:a16="http://schemas.microsoft.com/office/drawing/2014/main" id="{30ACBDB8-CAFC-49C7-8173-168A3D91F187}"/>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 xmlns:a16="http://schemas.microsoft.com/office/drawing/2014/main" id="{78347F41-76AE-4737-B11A-DF264AB6814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 xmlns:a16="http://schemas.microsoft.com/office/drawing/2014/main" id="{6C6A4A32-96D4-4AFD-B8CF-0FA7B10A38F7}"/>
              </a:ext>
            </a:extLst>
          </p:cNvPr>
          <p:cNvSpPr>
            <a:spLocks noGrp="1"/>
          </p:cNvSpPr>
          <p:nvPr>
            <p:ph type="dt" sz="half" idx="10"/>
          </p:nvPr>
        </p:nvSpPr>
        <p:spPr/>
        <p:txBody>
          <a:bodyPr/>
          <a:lstStyle/>
          <a:p>
            <a:fld id="{ECBDDDD7-552A-475C-B28B-136C0C11FB18}" type="datetimeFigureOut">
              <a:rPr lang="en-US" smtClean="0"/>
              <a:t>6/3/2019</a:t>
            </a:fld>
            <a:endParaRPr lang="en-US"/>
          </a:p>
        </p:txBody>
      </p:sp>
      <p:sp>
        <p:nvSpPr>
          <p:cNvPr id="5" name="Footer Placeholder 4">
            <a:extLst>
              <a:ext uri="{FF2B5EF4-FFF2-40B4-BE49-F238E27FC236}">
                <a16:creationId xmlns="" xmlns:a16="http://schemas.microsoft.com/office/drawing/2014/main" id="{D0E9D2B1-2D1F-40EA-B22C-EADD4BD624E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 xmlns:a16="http://schemas.microsoft.com/office/drawing/2014/main" id="{EAB2FFAA-8B53-4425-925D-BCB0F3B599A1}"/>
              </a:ext>
            </a:extLst>
          </p:cNvPr>
          <p:cNvSpPr>
            <a:spLocks noGrp="1"/>
          </p:cNvSpPr>
          <p:nvPr>
            <p:ph type="sldNum" sz="quarter" idx="12"/>
          </p:nvPr>
        </p:nvSpPr>
        <p:spPr/>
        <p:txBody>
          <a:bodyPr/>
          <a:lstStyle/>
          <a:p>
            <a:fld id="{A15004A1-FE92-43FA-843D-E753A01C87BD}" type="slidenum">
              <a:rPr lang="en-US" smtClean="0"/>
              <a:t>‹#›</a:t>
            </a:fld>
            <a:endParaRPr lang="en-US"/>
          </a:p>
        </p:txBody>
      </p:sp>
    </p:spTree>
    <p:extLst>
      <p:ext uri="{BB962C8B-B14F-4D97-AF65-F5344CB8AC3E}">
        <p14:creationId xmlns:p14="http://schemas.microsoft.com/office/powerpoint/2010/main" val="39197215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8DD7C1EA-9402-4E5F-A676-9CD54AB5F1B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 xmlns:a16="http://schemas.microsoft.com/office/drawing/2014/main" id="{E2557B95-55B1-484A-A225-0A79E4077B4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 xmlns:a16="http://schemas.microsoft.com/office/drawing/2014/main" id="{1DF02987-8132-4751-ADC1-59C13BBCF570}"/>
              </a:ext>
            </a:extLst>
          </p:cNvPr>
          <p:cNvSpPr>
            <a:spLocks noGrp="1"/>
          </p:cNvSpPr>
          <p:nvPr>
            <p:ph type="dt" sz="half" idx="10"/>
          </p:nvPr>
        </p:nvSpPr>
        <p:spPr/>
        <p:txBody>
          <a:bodyPr/>
          <a:lstStyle/>
          <a:p>
            <a:fld id="{ECBDDDD7-552A-475C-B28B-136C0C11FB18}" type="datetimeFigureOut">
              <a:rPr lang="en-US" smtClean="0"/>
              <a:t>6/3/2019</a:t>
            </a:fld>
            <a:endParaRPr lang="en-US"/>
          </a:p>
        </p:txBody>
      </p:sp>
      <p:sp>
        <p:nvSpPr>
          <p:cNvPr id="5" name="Footer Placeholder 4">
            <a:extLst>
              <a:ext uri="{FF2B5EF4-FFF2-40B4-BE49-F238E27FC236}">
                <a16:creationId xmlns="" xmlns:a16="http://schemas.microsoft.com/office/drawing/2014/main" id="{2C0D224C-3D90-4532-831E-00501921740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 xmlns:a16="http://schemas.microsoft.com/office/drawing/2014/main" id="{BECF7A24-3188-4EC4-A0F8-F24F71DECEDE}"/>
              </a:ext>
            </a:extLst>
          </p:cNvPr>
          <p:cNvSpPr>
            <a:spLocks noGrp="1"/>
          </p:cNvSpPr>
          <p:nvPr>
            <p:ph type="sldNum" sz="quarter" idx="12"/>
          </p:nvPr>
        </p:nvSpPr>
        <p:spPr/>
        <p:txBody>
          <a:bodyPr/>
          <a:lstStyle/>
          <a:p>
            <a:fld id="{A15004A1-FE92-43FA-843D-E753A01C87BD}" type="slidenum">
              <a:rPr lang="en-US" smtClean="0"/>
              <a:t>‹#›</a:t>
            </a:fld>
            <a:endParaRPr lang="en-US"/>
          </a:p>
        </p:txBody>
      </p:sp>
    </p:spTree>
    <p:extLst>
      <p:ext uri="{BB962C8B-B14F-4D97-AF65-F5344CB8AC3E}">
        <p14:creationId xmlns:p14="http://schemas.microsoft.com/office/powerpoint/2010/main" val="31242061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983DC929-46CF-4FFB-9E2B-85A21AA82C3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 xmlns:a16="http://schemas.microsoft.com/office/drawing/2014/main" id="{FB823B6D-9C40-49A0-A26B-64DBAD7F500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 xmlns:a16="http://schemas.microsoft.com/office/drawing/2014/main" id="{DD9FD19E-6AB5-4169-953F-1617088EFDFB}"/>
              </a:ext>
            </a:extLst>
          </p:cNvPr>
          <p:cNvSpPr>
            <a:spLocks noGrp="1"/>
          </p:cNvSpPr>
          <p:nvPr>
            <p:ph type="dt" sz="half" idx="10"/>
          </p:nvPr>
        </p:nvSpPr>
        <p:spPr/>
        <p:txBody>
          <a:bodyPr/>
          <a:lstStyle/>
          <a:p>
            <a:fld id="{ECBDDDD7-552A-475C-B28B-136C0C11FB18}" type="datetimeFigureOut">
              <a:rPr lang="en-US" smtClean="0"/>
              <a:t>6/3/2019</a:t>
            </a:fld>
            <a:endParaRPr lang="en-US"/>
          </a:p>
        </p:txBody>
      </p:sp>
      <p:sp>
        <p:nvSpPr>
          <p:cNvPr id="5" name="Footer Placeholder 4">
            <a:extLst>
              <a:ext uri="{FF2B5EF4-FFF2-40B4-BE49-F238E27FC236}">
                <a16:creationId xmlns="" xmlns:a16="http://schemas.microsoft.com/office/drawing/2014/main" id="{A7597C68-9E01-4C29-B612-B772A81B7E0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 xmlns:a16="http://schemas.microsoft.com/office/drawing/2014/main" id="{BA2E7FEC-0B45-4DF6-A29A-BB8FDFF46B42}"/>
              </a:ext>
            </a:extLst>
          </p:cNvPr>
          <p:cNvSpPr>
            <a:spLocks noGrp="1"/>
          </p:cNvSpPr>
          <p:nvPr>
            <p:ph type="sldNum" sz="quarter" idx="12"/>
          </p:nvPr>
        </p:nvSpPr>
        <p:spPr/>
        <p:txBody>
          <a:bodyPr/>
          <a:lstStyle/>
          <a:p>
            <a:fld id="{A15004A1-FE92-43FA-843D-E753A01C87BD}" type="slidenum">
              <a:rPr lang="en-US" smtClean="0"/>
              <a:t>‹#›</a:t>
            </a:fld>
            <a:endParaRPr lang="en-US"/>
          </a:p>
        </p:txBody>
      </p:sp>
    </p:spTree>
    <p:extLst>
      <p:ext uri="{BB962C8B-B14F-4D97-AF65-F5344CB8AC3E}">
        <p14:creationId xmlns:p14="http://schemas.microsoft.com/office/powerpoint/2010/main" val="22853018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A787B616-C025-4585-A7A0-E5B6EF41FA2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 xmlns:a16="http://schemas.microsoft.com/office/drawing/2014/main" id="{DF094C1A-B695-40EB-9735-BB41F1478916}"/>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 xmlns:a16="http://schemas.microsoft.com/office/drawing/2014/main" id="{C7759D4F-6D03-4551-8C2E-0B6CBC44FA14}"/>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 xmlns:a16="http://schemas.microsoft.com/office/drawing/2014/main" id="{F4D8B075-A4F3-45FE-B467-C6610017646C}"/>
              </a:ext>
            </a:extLst>
          </p:cNvPr>
          <p:cNvSpPr>
            <a:spLocks noGrp="1"/>
          </p:cNvSpPr>
          <p:nvPr>
            <p:ph type="dt" sz="half" idx="10"/>
          </p:nvPr>
        </p:nvSpPr>
        <p:spPr/>
        <p:txBody>
          <a:bodyPr/>
          <a:lstStyle/>
          <a:p>
            <a:fld id="{ECBDDDD7-552A-475C-B28B-136C0C11FB18}" type="datetimeFigureOut">
              <a:rPr lang="en-US" smtClean="0"/>
              <a:t>6/3/2019</a:t>
            </a:fld>
            <a:endParaRPr lang="en-US"/>
          </a:p>
        </p:txBody>
      </p:sp>
      <p:sp>
        <p:nvSpPr>
          <p:cNvPr id="6" name="Footer Placeholder 5">
            <a:extLst>
              <a:ext uri="{FF2B5EF4-FFF2-40B4-BE49-F238E27FC236}">
                <a16:creationId xmlns="" xmlns:a16="http://schemas.microsoft.com/office/drawing/2014/main" id="{F7AAE8E6-FD33-484E-87B3-D956648FA67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 xmlns:a16="http://schemas.microsoft.com/office/drawing/2014/main" id="{2D3B91BF-8B21-4E8F-8EF4-EDF4C0EC0C80}"/>
              </a:ext>
            </a:extLst>
          </p:cNvPr>
          <p:cNvSpPr>
            <a:spLocks noGrp="1"/>
          </p:cNvSpPr>
          <p:nvPr>
            <p:ph type="sldNum" sz="quarter" idx="12"/>
          </p:nvPr>
        </p:nvSpPr>
        <p:spPr/>
        <p:txBody>
          <a:bodyPr/>
          <a:lstStyle/>
          <a:p>
            <a:fld id="{A15004A1-FE92-43FA-843D-E753A01C87BD}" type="slidenum">
              <a:rPr lang="en-US" smtClean="0"/>
              <a:t>‹#›</a:t>
            </a:fld>
            <a:endParaRPr lang="en-US"/>
          </a:p>
        </p:txBody>
      </p:sp>
    </p:spTree>
    <p:extLst>
      <p:ext uri="{BB962C8B-B14F-4D97-AF65-F5344CB8AC3E}">
        <p14:creationId xmlns:p14="http://schemas.microsoft.com/office/powerpoint/2010/main" val="7650113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59A90980-F250-48B3-8918-99FF8AEC8EC9}"/>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 xmlns:a16="http://schemas.microsoft.com/office/drawing/2014/main" id="{71756AAC-8634-4A49-966C-D685B2D8E0F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 xmlns:a16="http://schemas.microsoft.com/office/drawing/2014/main" id="{85F31F7E-3844-49F9-AE1D-2AE162A57B68}"/>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 xmlns:a16="http://schemas.microsoft.com/office/drawing/2014/main" id="{45302512-2FBC-400C-966A-B8997F07D5E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 xmlns:a16="http://schemas.microsoft.com/office/drawing/2014/main" id="{431747A5-06B6-4825-A498-C25B02823CA1}"/>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 xmlns:a16="http://schemas.microsoft.com/office/drawing/2014/main" id="{98E0D03F-DED7-4FCE-ABA7-E4DE0D10CC30}"/>
              </a:ext>
            </a:extLst>
          </p:cNvPr>
          <p:cNvSpPr>
            <a:spLocks noGrp="1"/>
          </p:cNvSpPr>
          <p:nvPr>
            <p:ph type="dt" sz="half" idx="10"/>
          </p:nvPr>
        </p:nvSpPr>
        <p:spPr/>
        <p:txBody>
          <a:bodyPr/>
          <a:lstStyle/>
          <a:p>
            <a:fld id="{ECBDDDD7-552A-475C-B28B-136C0C11FB18}" type="datetimeFigureOut">
              <a:rPr lang="en-US" smtClean="0"/>
              <a:t>6/3/2019</a:t>
            </a:fld>
            <a:endParaRPr lang="en-US"/>
          </a:p>
        </p:txBody>
      </p:sp>
      <p:sp>
        <p:nvSpPr>
          <p:cNvPr id="8" name="Footer Placeholder 7">
            <a:extLst>
              <a:ext uri="{FF2B5EF4-FFF2-40B4-BE49-F238E27FC236}">
                <a16:creationId xmlns="" xmlns:a16="http://schemas.microsoft.com/office/drawing/2014/main" id="{0D4D979A-E079-4FB4-8486-AAC836BAF2BB}"/>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 xmlns:a16="http://schemas.microsoft.com/office/drawing/2014/main" id="{BAB63452-9673-4C98-B7C6-41D058C78E3E}"/>
              </a:ext>
            </a:extLst>
          </p:cNvPr>
          <p:cNvSpPr>
            <a:spLocks noGrp="1"/>
          </p:cNvSpPr>
          <p:nvPr>
            <p:ph type="sldNum" sz="quarter" idx="12"/>
          </p:nvPr>
        </p:nvSpPr>
        <p:spPr/>
        <p:txBody>
          <a:bodyPr/>
          <a:lstStyle/>
          <a:p>
            <a:fld id="{A15004A1-FE92-43FA-843D-E753A01C87BD}" type="slidenum">
              <a:rPr lang="en-US" smtClean="0"/>
              <a:t>‹#›</a:t>
            </a:fld>
            <a:endParaRPr lang="en-US"/>
          </a:p>
        </p:txBody>
      </p:sp>
    </p:spTree>
    <p:extLst>
      <p:ext uri="{BB962C8B-B14F-4D97-AF65-F5344CB8AC3E}">
        <p14:creationId xmlns:p14="http://schemas.microsoft.com/office/powerpoint/2010/main" val="162970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D1D1B1AC-AABF-45A0-BA2A-635F51995AB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 xmlns:a16="http://schemas.microsoft.com/office/drawing/2014/main" id="{1D4766B0-8E55-4252-913F-25B7295A83C3}"/>
              </a:ext>
            </a:extLst>
          </p:cNvPr>
          <p:cNvSpPr>
            <a:spLocks noGrp="1"/>
          </p:cNvSpPr>
          <p:nvPr>
            <p:ph type="dt" sz="half" idx="10"/>
          </p:nvPr>
        </p:nvSpPr>
        <p:spPr/>
        <p:txBody>
          <a:bodyPr/>
          <a:lstStyle/>
          <a:p>
            <a:fld id="{ECBDDDD7-552A-475C-B28B-136C0C11FB18}" type="datetimeFigureOut">
              <a:rPr lang="en-US" smtClean="0"/>
              <a:t>6/3/2019</a:t>
            </a:fld>
            <a:endParaRPr lang="en-US"/>
          </a:p>
        </p:txBody>
      </p:sp>
      <p:sp>
        <p:nvSpPr>
          <p:cNvPr id="4" name="Footer Placeholder 3">
            <a:extLst>
              <a:ext uri="{FF2B5EF4-FFF2-40B4-BE49-F238E27FC236}">
                <a16:creationId xmlns="" xmlns:a16="http://schemas.microsoft.com/office/drawing/2014/main" id="{5FC51CF7-C633-4D4F-AEA6-A28445C42ECF}"/>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 xmlns:a16="http://schemas.microsoft.com/office/drawing/2014/main" id="{5C929BAF-E8C7-4659-A8A7-3B94A00ECBB7}"/>
              </a:ext>
            </a:extLst>
          </p:cNvPr>
          <p:cNvSpPr>
            <a:spLocks noGrp="1"/>
          </p:cNvSpPr>
          <p:nvPr>
            <p:ph type="sldNum" sz="quarter" idx="12"/>
          </p:nvPr>
        </p:nvSpPr>
        <p:spPr/>
        <p:txBody>
          <a:bodyPr/>
          <a:lstStyle/>
          <a:p>
            <a:fld id="{A15004A1-FE92-43FA-843D-E753A01C87BD}" type="slidenum">
              <a:rPr lang="en-US" smtClean="0"/>
              <a:t>‹#›</a:t>
            </a:fld>
            <a:endParaRPr lang="en-US"/>
          </a:p>
        </p:txBody>
      </p:sp>
    </p:spTree>
    <p:extLst>
      <p:ext uri="{BB962C8B-B14F-4D97-AF65-F5344CB8AC3E}">
        <p14:creationId xmlns:p14="http://schemas.microsoft.com/office/powerpoint/2010/main" val="17245426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 xmlns:a16="http://schemas.microsoft.com/office/drawing/2014/main" id="{7B7435BF-3F32-49CA-9AB8-65EA28F97884}"/>
              </a:ext>
            </a:extLst>
          </p:cNvPr>
          <p:cNvSpPr>
            <a:spLocks noGrp="1"/>
          </p:cNvSpPr>
          <p:nvPr>
            <p:ph type="dt" sz="half" idx="10"/>
          </p:nvPr>
        </p:nvSpPr>
        <p:spPr/>
        <p:txBody>
          <a:bodyPr/>
          <a:lstStyle/>
          <a:p>
            <a:fld id="{ECBDDDD7-552A-475C-B28B-136C0C11FB18}" type="datetimeFigureOut">
              <a:rPr lang="en-US" smtClean="0"/>
              <a:t>6/3/2019</a:t>
            </a:fld>
            <a:endParaRPr lang="en-US"/>
          </a:p>
        </p:txBody>
      </p:sp>
      <p:sp>
        <p:nvSpPr>
          <p:cNvPr id="3" name="Footer Placeholder 2">
            <a:extLst>
              <a:ext uri="{FF2B5EF4-FFF2-40B4-BE49-F238E27FC236}">
                <a16:creationId xmlns="" xmlns:a16="http://schemas.microsoft.com/office/drawing/2014/main" id="{D364661A-B358-459D-9039-AB96379D9213}"/>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 xmlns:a16="http://schemas.microsoft.com/office/drawing/2014/main" id="{A5CA7135-D47F-4A03-969E-A46655C2D7B8}"/>
              </a:ext>
            </a:extLst>
          </p:cNvPr>
          <p:cNvSpPr>
            <a:spLocks noGrp="1"/>
          </p:cNvSpPr>
          <p:nvPr>
            <p:ph type="sldNum" sz="quarter" idx="12"/>
          </p:nvPr>
        </p:nvSpPr>
        <p:spPr/>
        <p:txBody>
          <a:bodyPr/>
          <a:lstStyle/>
          <a:p>
            <a:fld id="{A15004A1-FE92-43FA-843D-E753A01C87BD}" type="slidenum">
              <a:rPr lang="en-US" smtClean="0"/>
              <a:t>‹#›</a:t>
            </a:fld>
            <a:endParaRPr lang="en-US"/>
          </a:p>
        </p:txBody>
      </p:sp>
    </p:spTree>
    <p:extLst>
      <p:ext uri="{BB962C8B-B14F-4D97-AF65-F5344CB8AC3E}">
        <p14:creationId xmlns:p14="http://schemas.microsoft.com/office/powerpoint/2010/main" val="21002565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0BF53605-F77A-4A37-AFDC-82A563AA051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 xmlns:a16="http://schemas.microsoft.com/office/drawing/2014/main" id="{2CE7C03B-05A2-4D0E-B9E7-20806E0509A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 xmlns:a16="http://schemas.microsoft.com/office/drawing/2014/main" id="{98559866-4E54-449D-A470-A4C76CCCE69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 xmlns:a16="http://schemas.microsoft.com/office/drawing/2014/main" id="{AC0AAEBA-3BE4-4BAC-8DCA-35D3DA74897C}"/>
              </a:ext>
            </a:extLst>
          </p:cNvPr>
          <p:cNvSpPr>
            <a:spLocks noGrp="1"/>
          </p:cNvSpPr>
          <p:nvPr>
            <p:ph type="dt" sz="half" idx="10"/>
          </p:nvPr>
        </p:nvSpPr>
        <p:spPr/>
        <p:txBody>
          <a:bodyPr/>
          <a:lstStyle/>
          <a:p>
            <a:fld id="{ECBDDDD7-552A-475C-B28B-136C0C11FB18}" type="datetimeFigureOut">
              <a:rPr lang="en-US" smtClean="0"/>
              <a:t>6/3/2019</a:t>
            </a:fld>
            <a:endParaRPr lang="en-US"/>
          </a:p>
        </p:txBody>
      </p:sp>
      <p:sp>
        <p:nvSpPr>
          <p:cNvPr id="6" name="Footer Placeholder 5">
            <a:extLst>
              <a:ext uri="{FF2B5EF4-FFF2-40B4-BE49-F238E27FC236}">
                <a16:creationId xmlns="" xmlns:a16="http://schemas.microsoft.com/office/drawing/2014/main" id="{D0994A00-8AD9-4AA8-BEA0-AE3BFE1B8E4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 xmlns:a16="http://schemas.microsoft.com/office/drawing/2014/main" id="{C292F0E3-CD25-4430-841B-EC76C6BE1DEA}"/>
              </a:ext>
            </a:extLst>
          </p:cNvPr>
          <p:cNvSpPr>
            <a:spLocks noGrp="1"/>
          </p:cNvSpPr>
          <p:nvPr>
            <p:ph type="sldNum" sz="quarter" idx="12"/>
          </p:nvPr>
        </p:nvSpPr>
        <p:spPr/>
        <p:txBody>
          <a:bodyPr/>
          <a:lstStyle/>
          <a:p>
            <a:fld id="{A15004A1-FE92-43FA-843D-E753A01C87BD}" type="slidenum">
              <a:rPr lang="en-US" smtClean="0"/>
              <a:t>‹#›</a:t>
            </a:fld>
            <a:endParaRPr lang="en-US"/>
          </a:p>
        </p:txBody>
      </p:sp>
    </p:spTree>
    <p:extLst>
      <p:ext uri="{BB962C8B-B14F-4D97-AF65-F5344CB8AC3E}">
        <p14:creationId xmlns:p14="http://schemas.microsoft.com/office/powerpoint/2010/main" val="15105403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4091531-EA21-4D9F-B5DE-8B97EC47F82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 xmlns:a16="http://schemas.microsoft.com/office/drawing/2014/main" id="{F8861920-F932-4ECE-8113-6BA6162C2E2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 xmlns:a16="http://schemas.microsoft.com/office/drawing/2014/main" id="{2A29D57B-F319-487D-A49B-621D6443A7E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 xmlns:a16="http://schemas.microsoft.com/office/drawing/2014/main" id="{43B6542C-C423-466A-8926-7E1502007C41}"/>
              </a:ext>
            </a:extLst>
          </p:cNvPr>
          <p:cNvSpPr>
            <a:spLocks noGrp="1"/>
          </p:cNvSpPr>
          <p:nvPr>
            <p:ph type="dt" sz="half" idx="10"/>
          </p:nvPr>
        </p:nvSpPr>
        <p:spPr/>
        <p:txBody>
          <a:bodyPr/>
          <a:lstStyle/>
          <a:p>
            <a:fld id="{ECBDDDD7-552A-475C-B28B-136C0C11FB18}" type="datetimeFigureOut">
              <a:rPr lang="en-US" smtClean="0"/>
              <a:t>6/3/2019</a:t>
            </a:fld>
            <a:endParaRPr lang="en-US"/>
          </a:p>
        </p:txBody>
      </p:sp>
      <p:sp>
        <p:nvSpPr>
          <p:cNvPr id="6" name="Footer Placeholder 5">
            <a:extLst>
              <a:ext uri="{FF2B5EF4-FFF2-40B4-BE49-F238E27FC236}">
                <a16:creationId xmlns="" xmlns:a16="http://schemas.microsoft.com/office/drawing/2014/main" id="{2B72331D-020F-4064-9564-54A7B0074DC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 xmlns:a16="http://schemas.microsoft.com/office/drawing/2014/main" id="{D04A57D9-5C8A-42CD-B42C-71BF0187C5B7}"/>
              </a:ext>
            </a:extLst>
          </p:cNvPr>
          <p:cNvSpPr>
            <a:spLocks noGrp="1"/>
          </p:cNvSpPr>
          <p:nvPr>
            <p:ph type="sldNum" sz="quarter" idx="12"/>
          </p:nvPr>
        </p:nvSpPr>
        <p:spPr/>
        <p:txBody>
          <a:bodyPr/>
          <a:lstStyle/>
          <a:p>
            <a:fld id="{A15004A1-FE92-43FA-843D-E753A01C87BD}" type="slidenum">
              <a:rPr lang="en-US" smtClean="0"/>
              <a:t>‹#›</a:t>
            </a:fld>
            <a:endParaRPr lang="en-US"/>
          </a:p>
        </p:txBody>
      </p:sp>
    </p:spTree>
    <p:extLst>
      <p:ext uri="{BB962C8B-B14F-4D97-AF65-F5344CB8AC3E}">
        <p14:creationId xmlns:p14="http://schemas.microsoft.com/office/powerpoint/2010/main" val="33423356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 xmlns:a16="http://schemas.microsoft.com/office/drawing/2014/main" id="{921D363F-7D9E-4AB3-A8F2-4308A8752AB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 xmlns:a16="http://schemas.microsoft.com/office/drawing/2014/main" id="{7770B751-F1EB-43E0-930E-A26D451D855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 xmlns:a16="http://schemas.microsoft.com/office/drawing/2014/main" id="{CDF73C35-327B-4554-B753-91D876CDDA4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CBDDDD7-552A-475C-B28B-136C0C11FB18}" type="datetimeFigureOut">
              <a:rPr lang="en-US" smtClean="0"/>
              <a:t>6/3/2019</a:t>
            </a:fld>
            <a:endParaRPr lang="en-US"/>
          </a:p>
        </p:txBody>
      </p:sp>
      <p:sp>
        <p:nvSpPr>
          <p:cNvPr id="5" name="Footer Placeholder 4">
            <a:extLst>
              <a:ext uri="{FF2B5EF4-FFF2-40B4-BE49-F238E27FC236}">
                <a16:creationId xmlns="" xmlns:a16="http://schemas.microsoft.com/office/drawing/2014/main" id="{5B99AB39-A66D-47E7-9BEE-235E2060E95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 xmlns:a16="http://schemas.microsoft.com/office/drawing/2014/main" id="{9C7CA131-60E8-4D5C-81A4-34D13FF8E30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15004A1-FE92-43FA-843D-E753A01C87BD}" type="slidenum">
              <a:rPr lang="en-US" smtClean="0"/>
              <a:t>‹#›</a:t>
            </a:fld>
            <a:endParaRPr lang="en-US"/>
          </a:p>
        </p:txBody>
      </p:sp>
    </p:spTree>
    <p:extLst>
      <p:ext uri="{BB962C8B-B14F-4D97-AF65-F5344CB8AC3E}">
        <p14:creationId xmlns:p14="http://schemas.microsoft.com/office/powerpoint/2010/main" val="385472767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FA44419-D757-4A30-9425-E0AA47713F04}"/>
              </a:ext>
            </a:extLst>
          </p:cNvPr>
          <p:cNvSpPr>
            <a:spLocks noGrp="1"/>
          </p:cNvSpPr>
          <p:nvPr>
            <p:ph type="ctrTitle"/>
          </p:nvPr>
        </p:nvSpPr>
        <p:spPr/>
        <p:txBody>
          <a:bodyPr>
            <a:normAutofit fontScale="90000"/>
          </a:bodyPr>
          <a:lstStyle/>
          <a:p>
            <a:r>
              <a:rPr lang="en-US" dirty="0" smtClean="0"/>
              <a:t>Improvements of transportation in </a:t>
            </a:r>
            <a:r>
              <a:rPr lang="en-US" dirty="0"/>
              <a:t>West Virginia</a:t>
            </a:r>
          </a:p>
        </p:txBody>
      </p:sp>
      <p:sp>
        <p:nvSpPr>
          <p:cNvPr id="3" name="Subtitle 2">
            <a:extLst>
              <a:ext uri="{FF2B5EF4-FFF2-40B4-BE49-F238E27FC236}">
                <a16:creationId xmlns="" xmlns:a16="http://schemas.microsoft.com/office/drawing/2014/main" id="{5EDF0C89-0048-43B7-AFEE-ED1138441CBD}"/>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185615621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National Road</a:t>
            </a:r>
            <a:endParaRPr lang="en-US" dirty="0"/>
          </a:p>
        </p:txBody>
      </p:sp>
      <p:sp>
        <p:nvSpPr>
          <p:cNvPr id="3" name="Content Placeholder 2"/>
          <p:cNvSpPr>
            <a:spLocks noGrp="1"/>
          </p:cNvSpPr>
          <p:nvPr>
            <p:ph idx="1"/>
          </p:nvPr>
        </p:nvSpPr>
        <p:spPr/>
        <p:txBody>
          <a:bodyPr/>
          <a:lstStyle/>
          <a:p>
            <a:r>
              <a:rPr lang="en-US" dirty="0" smtClean="0"/>
              <a:t>The National Road was the first major improved highway in the US built by the federal government.</a:t>
            </a:r>
          </a:p>
          <a:p>
            <a:r>
              <a:rPr lang="en-US" dirty="0" smtClean="0"/>
              <a:t>It was built to connect the Potomac River to the Ohio River and was used by thousands of settlers moving west.  It was completed in 1818 to Wheeling.</a:t>
            </a:r>
          </a:p>
          <a:p>
            <a:r>
              <a:rPr lang="en-US" dirty="0"/>
              <a:t>Today, portions of </a:t>
            </a:r>
            <a:r>
              <a:rPr lang="en-US" dirty="0" smtClean="0"/>
              <a:t>US </a:t>
            </a:r>
            <a:r>
              <a:rPr lang="en-US" dirty="0"/>
              <a:t>Route </a:t>
            </a:r>
            <a:r>
              <a:rPr lang="en-US" dirty="0" smtClean="0"/>
              <a:t>40 </a:t>
            </a:r>
            <a:r>
              <a:rPr lang="en-US" dirty="0"/>
              <a:t>follow this route.  </a:t>
            </a:r>
            <a:endParaRPr lang="en-US" dirty="0" smtClean="0"/>
          </a:p>
          <a:p>
            <a:r>
              <a:rPr lang="en-US" dirty="0"/>
              <a:t>Starting </a:t>
            </a:r>
            <a:r>
              <a:rPr lang="en-US" dirty="0" smtClean="0"/>
              <a:t>at Cumberland, Maryland, </a:t>
            </a:r>
            <a:r>
              <a:rPr lang="en-US" dirty="0"/>
              <a:t>draw the ____________ symbol to </a:t>
            </a:r>
            <a:r>
              <a:rPr lang="en-US" dirty="0" smtClean="0"/>
              <a:t>Uniontown and Washington Pennsylvania to Wheeling</a:t>
            </a:r>
            <a:r>
              <a:rPr lang="en-US" dirty="0"/>
              <a:t>.  Label this </a:t>
            </a:r>
            <a:r>
              <a:rPr lang="en-US" dirty="0" smtClean="0"/>
              <a:t>symbol “National Road”.</a:t>
            </a:r>
            <a:endParaRPr lang="en-US" dirty="0"/>
          </a:p>
          <a:p>
            <a:endParaRPr lang="en-US" dirty="0" smtClean="0"/>
          </a:p>
          <a:p>
            <a:endParaRPr lang="en-US" dirty="0" smtClean="0"/>
          </a:p>
          <a:p>
            <a:endParaRPr lang="en-US" dirty="0"/>
          </a:p>
          <a:p>
            <a:endParaRPr lang="en-US" dirty="0" smtClean="0"/>
          </a:p>
          <a:p>
            <a:endParaRPr lang="en-US" dirty="0"/>
          </a:p>
        </p:txBody>
      </p:sp>
      <p:pic>
        <p:nvPicPr>
          <p:cNvPr id="4" name="Picture 3"/>
          <p:cNvPicPr>
            <a:picLocks noChangeAspect="1"/>
          </p:cNvPicPr>
          <p:nvPr/>
        </p:nvPicPr>
        <p:blipFill>
          <a:blip r:embed="rId2"/>
          <a:stretch>
            <a:fillRect/>
          </a:stretch>
        </p:blipFill>
        <p:spPr>
          <a:xfrm>
            <a:off x="8044010" y="4477733"/>
            <a:ext cx="1194258" cy="358906"/>
          </a:xfrm>
          <a:prstGeom prst="rect">
            <a:avLst/>
          </a:prstGeom>
        </p:spPr>
      </p:pic>
    </p:spTree>
    <p:extLst>
      <p:ext uri="{BB962C8B-B14F-4D97-AF65-F5344CB8AC3E}">
        <p14:creationId xmlns:p14="http://schemas.microsoft.com/office/powerpoint/2010/main" val="21634274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E9407C8B-B7B3-4066-AE3B-2E381E653BFD}"/>
              </a:ext>
            </a:extLst>
          </p:cNvPr>
          <p:cNvSpPr>
            <a:spLocks noGrp="1"/>
          </p:cNvSpPr>
          <p:nvPr>
            <p:ph type="title"/>
          </p:nvPr>
        </p:nvSpPr>
        <p:spPr/>
        <p:txBody>
          <a:bodyPr/>
          <a:lstStyle/>
          <a:p>
            <a:r>
              <a:rPr lang="en-US" dirty="0" smtClean="0"/>
              <a:t>Railroads</a:t>
            </a:r>
            <a:endParaRPr lang="en-US" dirty="0"/>
          </a:p>
        </p:txBody>
      </p:sp>
      <p:sp>
        <p:nvSpPr>
          <p:cNvPr id="3" name="Content Placeholder 2">
            <a:extLst>
              <a:ext uri="{FF2B5EF4-FFF2-40B4-BE49-F238E27FC236}">
                <a16:creationId xmlns="" xmlns:a16="http://schemas.microsoft.com/office/drawing/2014/main" id="{76006FB9-9294-420B-9438-81CE4E4DED1B}"/>
              </a:ext>
            </a:extLst>
          </p:cNvPr>
          <p:cNvSpPr>
            <a:spLocks noGrp="1"/>
          </p:cNvSpPr>
          <p:nvPr>
            <p:ph idx="1"/>
          </p:nvPr>
        </p:nvSpPr>
        <p:spPr/>
        <p:txBody>
          <a:bodyPr/>
          <a:lstStyle/>
          <a:p>
            <a:r>
              <a:rPr lang="en-US" dirty="0" smtClean="0"/>
              <a:t>Roads and canals both faced a major obstacle- the mountains.</a:t>
            </a:r>
          </a:p>
          <a:p>
            <a:r>
              <a:rPr lang="en-US" dirty="0" smtClean="0"/>
              <a:t>With the horizontal boilers, steam locomotives could provide enough power to cross the rough terrain.</a:t>
            </a:r>
          </a:p>
          <a:p>
            <a:r>
              <a:rPr lang="en-US" dirty="0" smtClean="0"/>
              <a:t>Many railroads would compete to become the first railroad to connect the eastern seaboard and the Ohio River</a:t>
            </a:r>
          </a:p>
          <a:p>
            <a:pPr marL="0" indent="0">
              <a:buNone/>
            </a:pPr>
            <a:endParaRPr lang="en-US" dirty="0" smtClean="0"/>
          </a:p>
          <a:p>
            <a:endParaRPr lang="en-US" dirty="0"/>
          </a:p>
        </p:txBody>
      </p:sp>
    </p:spTree>
    <p:extLst>
      <p:ext uri="{BB962C8B-B14F-4D97-AF65-F5344CB8AC3E}">
        <p14:creationId xmlns:p14="http://schemas.microsoft.com/office/powerpoint/2010/main" val="14845714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 and O Railroad</a:t>
            </a:r>
            <a:endParaRPr lang="en-US" dirty="0"/>
          </a:p>
        </p:txBody>
      </p:sp>
      <p:sp>
        <p:nvSpPr>
          <p:cNvPr id="3" name="Content Placeholder 2"/>
          <p:cNvSpPr>
            <a:spLocks noGrp="1"/>
          </p:cNvSpPr>
          <p:nvPr>
            <p:ph idx="1"/>
          </p:nvPr>
        </p:nvSpPr>
        <p:spPr/>
        <p:txBody>
          <a:bodyPr/>
          <a:lstStyle/>
          <a:p>
            <a:r>
              <a:rPr lang="en-US" dirty="0" smtClean="0"/>
              <a:t>Maryland built a railroad to connect Baltimore and Cumberland which took 14 years.</a:t>
            </a:r>
          </a:p>
          <a:p>
            <a:r>
              <a:rPr lang="en-US" dirty="0" smtClean="0"/>
              <a:t>Once the railroad reached Virginia, negotiations were completed to continue the railroad to Wheeling.  The B and O was completed in 1852.</a:t>
            </a:r>
          </a:p>
          <a:p>
            <a:r>
              <a:rPr lang="en-US" dirty="0" smtClean="0"/>
              <a:t>Starting at Martinsburg, draw the ____________ symbol to Martinsburg, Keyser, Grafton, Fairmont, Cameron, and Wheeling.  Label this railroad line “B and O”.</a:t>
            </a:r>
          </a:p>
          <a:p>
            <a:r>
              <a:rPr lang="en-US" dirty="0" smtClean="0"/>
              <a:t>Add </a:t>
            </a:r>
            <a:r>
              <a:rPr lang="en-US" dirty="0"/>
              <a:t>the ________ symbol to the KEY and label it </a:t>
            </a:r>
            <a:r>
              <a:rPr lang="en-US" dirty="0" smtClean="0"/>
              <a:t>“Railroad” </a:t>
            </a:r>
            <a:endParaRPr lang="en-US" dirty="0"/>
          </a:p>
          <a:p>
            <a:pPr marL="0" indent="0">
              <a:buNone/>
            </a:pPr>
            <a:endParaRPr lang="en-US" dirty="0" smtClean="0"/>
          </a:p>
          <a:p>
            <a:endParaRPr lang="en-US" dirty="0" smtClean="0"/>
          </a:p>
          <a:p>
            <a:endParaRPr lang="en-US" dirty="0"/>
          </a:p>
          <a:p>
            <a:endParaRPr lang="en-US" dirty="0"/>
          </a:p>
        </p:txBody>
      </p:sp>
      <p:pic>
        <p:nvPicPr>
          <p:cNvPr id="4" name="Picture 3"/>
          <p:cNvPicPr>
            <a:picLocks noChangeAspect="1"/>
          </p:cNvPicPr>
          <p:nvPr/>
        </p:nvPicPr>
        <p:blipFill>
          <a:blip r:embed="rId2"/>
          <a:stretch>
            <a:fillRect/>
          </a:stretch>
        </p:blipFill>
        <p:spPr>
          <a:xfrm>
            <a:off x="6477492" y="3893962"/>
            <a:ext cx="1299622" cy="461222"/>
          </a:xfrm>
          <a:prstGeom prst="rect">
            <a:avLst/>
          </a:prstGeom>
        </p:spPr>
      </p:pic>
      <p:pic>
        <p:nvPicPr>
          <p:cNvPr id="5" name="Picture 4"/>
          <p:cNvPicPr>
            <a:picLocks noChangeAspect="1"/>
          </p:cNvPicPr>
          <p:nvPr/>
        </p:nvPicPr>
        <p:blipFill>
          <a:blip r:embed="rId2"/>
          <a:stretch>
            <a:fillRect/>
          </a:stretch>
        </p:blipFill>
        <p:spPr>
          <a:xfrm>
            <a:off x="2434965" y="5187006"/>
            <a:ext cx="1299622" cy="461222"/>
          </a:xfrm>
          <a:prstGeom prst="rect">
            <a:avLst/>
          </a:prstGeom>
        </p:spPr>
      </p:pic>
    </p:spTree>
    <p:extLst>
      <p:ext uri="{BB962C8B-B14F-4D97-AF65-F5344CB8AC3E}">
        <p14:creationId xmlns:p14="http://schemas.microsoft.com/office/powerpoint/2010/main" val="114239570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Northwestern Virginia Railroad</a:t>
            </a:r>
            <a:endParaRPr lang="en-US" dirty="0"/>
          </a:p>
        </p:txBody>
      </p:sp>
      <p:sp>
        <p:nvSpPr>
          <p:cNvPr id="3" name="Content Placeholder 2"/>
          <p:cNvSpPr>
            <a:spLocks noGrp="1"/>
          </p:cNvSpPr>
          <p:nvPr>
            <p:ph idx="1"/>
          </p:nvPr>
        </p:nvSpPr>
        <p:spPr/>
        <p:txBody>
          <a:bodyPr/>
          <a:lstStyle/>
          <a:p>
            <a:r>
              <a:rPr lang="en-US" dirty="0" smtClean="0"/>
              <a:t>With the B and O almost complete, a branch line to connect Grafton to Parkersburg was chartered.  This line would be important because it would connect to Cincinnati, Ohio and other points west.</a:t>
            </a:r>
          </a:p>
          <a:p>
            <a:r>
              <a:rPr lang="en-US" dirty="0" smtClean="0"/>
              <a:t>Starting in Grafton connect Clarksburg and Parkersburg using the ____________ symbol.  Label this railroad line “Northwestern Virginia Railroad”.    </a:t>
            </a:r>
            <a:endParaRPr lang="en-US" dirty="0"/>
          </a:p>
          <a:p>
            <a:pPr marL="0" indent="0">
              <a:buNone/>
            </a:pPr>
            <a:endParaRPr lang="en-US" dirty="0" smtClean="0"/>
          </a:p>
          <a:p>
            <a:endParaRPr lang="en-US" dirty="0" smtClean="0"/>
          </a:p>
          <a:p>
            <a:endParaRPr lang="en-US" dirty="0"/>
          </a:p>
          <a:p>
            <a:endParaRPr lang="en-US" dirty="0"/>
          </a:p>
        </p:txBody>
      </p:sp>
      <p:pic>
        <p:nvPicPr>
          <p:cNvPr id="4" name="Picture 3"/>
          <p:cNvPicPr>
            <a:picLocks noChangeAspect="1"/>
          </p:cNvPicPr>
          <p:nvPr/>
        </p:nvPicPr>
        <p:blipFill>
          <a:blip r:embed="rId2"/>
          <a:stretch>
            <a:fillRect/>
          </a:stretch>
        </p:blipFill>
        <p:spPr>
          <a:xfrm>
            <a:off x="1556700" y="3487916"/>
            <a:ext cx="1299622" cy="358219"/>
          </a:xfrm>
          <a:prstGeom prst="rect">
            <a:avLst/>
          </a:prstGeom>
        </p:spPr>
      </p:pic>
    </p:spTree>
    <p:extLst>
      <p:ext uri="{BB962C8B-B14F-4D97-AF65-F5344CB8AC3E}">
        <p14:creationId xmlns:p14="http://schemas.microsoft.com/office/powerpoint/2010/main" val="400399350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 and O Railroad</a:t>
            </a:r>
            <a:endParaRPr lang="en-US" dirty="0"/>
          </a:p>
        </p:txBody>
      </p:sp>
      <p:sp>
        <p:nvSpPr>
          <p:cNvPr id="3" name="Content Placeholder 2"/>
          <p:cNvSpPr>
            <a:spLocks noGrp="1"/>
          </p:cNvSpPr>
          <p:nvPr>
            <p:ph idx="1"/>
          </p:nvPr>
        </p:nvSpPr>
        <p:spPr/>
        <p:txBody>
          <a:bodyPr>
            <a:normAutofit/>
          </a:bodyPr>
          <a:lstStyle/>
          <a:p>
            <a:r>
              <a:rPr lang="en-US" dirty="0" smtClean="0"/>
              <a:t>After the Civil War, Virginian railroads looked to New York financier Collis P. Huntington to help connect Richmond to the Ohio River.</a:t>
            </a:r>
          </a:p>
          <a:p>
            <a:r>
              <a:rPr lang="en-US" dirty="0" smtClean="0"/>
              <a:t>A rail line already existed to White Sulphur Springs but a stagecoach was required to reach more western locations.</a:t>
            </a:r>
          </a:p>
          <a:p>
            <a:r>
              <a:rPr lang="en-US" dirty="0" smtClean="0"/>
              <a:t>In 1869 construction began.  From White Sulphur Springs draw the _____________ symbol to Thurmond, Charleston, to Huntington. </a:t>
            </a:r>
            <a:r>
              <a:rPr lang="en-US" dirty="0"/>
              <a:t>Label this railroad line </a:t>
            </a:r>
            <a:r>
              <a:rPr lang="en-US" dirty="0" smtClean="0"/>
              <a:t>“C and O Railroad</a:t>
            </a:r>
            <a:r>
              <a:rPr lang="en-US" dirty="0"/>
              <a:t>”.    </a:t>
            </a:r>
          </a:p>
          <a:p>
            <a:r>
              <a:rPr lang="en-US" dirty="0" smtClean="0"/>
              <a:t>Huntington, the western Terminus, was named for Collis P. Huntington.</a:t>
            </a:r>
          </a:p>
          <a:p>
            <a:endParaRPr lang="en-US" dirty="0" smtClean="0"/>
          </a:p>
          <a:p>
            <a:pPr marL="0" indent="0">
              <a:buNone/>
            </a:pPr>
            <a:endParaRPr lang="en-US" dirty="0"/>
          </a:p>
        </p:txBody>
      </p:sp>
      <p:pic>
        <p:nvPicPr>
          <p:cNvPr id="4" name="Picture 3"/>
          <p:cNvPicPr>
            <a:picLocks noChangeAspect="1"/>
          </p:cNvPicPr>
          <p:nvPr/>
        </p:nvPicPr>
        <p:blipFill>
          <a:blip r:embed="rId2"/>
          <a:stretch>
            <a:fillRect/>
          </a:stretch>
        </p:blipFill>
        <p:spPr>
          <a:xfrm>
            <a:off x="1603835" y="4001294"/>
            <a:ext cx="1299622" cy="358219"/>
          </a:xfrm>
          <a:prstGeom prst="rect">
            <a:avLst/>
          </a:prstGeom>
        </p:spPr>
      </p:pic>
    </p:spTree>
    <p:extLst>
      <p:ext uri="{BB962C8B-B14F-4D97-AF65-F5344CB8AC3E}">
        <p14:creationId xmlns:p14="http://schemas.microsoft.com/office/powerpoint/2010/main" val="4975881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09608DE-DAFE-4449-92A1-294B5E1C5A34}"/>
              </a:ext>
            </a:extLst>
          </p:cNvPr>
          <p:cNvSpPr>
            <a:spLocks noGrp="1"/>
          </p:cNvSpPr>
          <p:nvPr>
            <p:ph type="title"/>
          </p:nvPr>
        </p:nvSpPr>
        <p:spPr/>
        <p:txBody>
          <a:bodyPr/>
          <a:lstStyle/>
          <a:p>
            <a:r>
              <a:rPr lang="en-US" dirty="0"/>
              <a:t>Directions</a:t>
            </a:r>
          </a:p>
        </p:txBody>
      </p:sp>
      <p:sp>
        <p:nvSpPr>
          <p:cNvPr id="3" name="Content Placeholder 2">
            <a:extLst>
              <a:ext uri="{FF2B5EF4-FFF2-40B4-BE49-F238E27FC236}">
                <a16:creationId xmlns="" xmlns:a16="http://schemas.microsoft.com/office/drawing/2014/main" id="{7F1B1138-D55B-4549-957E-F40EC9D8C7B1}"/>
              </a:ext>
            </a:extLst>
          </p:cNvPr>
          <p:cNvSpPr>
            <a:spLocks noGrp="1"/>
          </p:cNvSpPr>
          <p:nvPr>
            <p:ph idx="1"/>
          </p:nvPr>
        </p:nvSpPr>
        <p:spPr/>
        <p:txBody>
          <a:bodyPr/>
          <a:lstStyle/>
          <a:p>
            <a:r>
              <a:rPr lang="en-US" dirty="0"/>
              <a:t>Use laminated West Virginia road maps and dry/wet erase markers to complete the activity.  Read the description and label when it is asked to</a:t>
            </a:r>
            <a:r>
              <a:rPr lang="en-US" dirty="0" smtClean="0"/>
              <a:t>.</a:t>
            </a:r>
            <a:endParaRPr lang="en-US" dirty="0"/>
          </a:p>
          <a:p>
            <a:r>
              <a:rPr lang="en-US" dirty="0"/>
              <a:t>Each map needs a title.  At the top of the map write </a:t>
            </a:r>
            <a:r>
              <a:rPr lang="en-US" dirty="0" smtClean="0"/>
              <a:t>“Improvements of transportation in West Virginia”  </a:t>
            </a:r>
            <a:endParaRPr lang="en-US" dirty="0"/>
          </a:p>
          <a:p>
            <a:r>
              <a:rPr lang="en-US" dirty="0"/>
              <a:t>Make a large rectangle in the bottom right hand corner of the </a:t>
            </a:r>
            <a:r>
              <a:rPr lang="en-US" dirty="0" smtClean="0"/>
              <a:t>map (where </a:t>
            </a:r>
            <a:r>
              <a:rPr lang="en-US" smtClean="0"/>
              <a:t>the legend is) </a:t>
            </a:r>
            <a:r>
              <a:rPr lang="en-US" dirty="0"/>
              <a:t>and label it “Key”.</a:t>
            </a:r>
          </a:p>
        </p:txBody>
      </p:sp>
    </p:spTree>
    <p:extLst>
      <p:ext uri="{BB962C8B-B14F-4D97-AF65-F5344CB8AC3E}">
        <p14:creationId xmlns:p14="http://schemas.microsoft.com/office/powerpoint/2010/main" val="8815868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Moving Westward</a:t>
            </a:r>
            <a:endParaRPr lang="en-US" dirty="0"/>
          </a:p>
        </p:txBody>
      </p:sp>
      <p:sp>
        <p:nvSpPr>
          <p:cNvPr id="3" name="Content Placeholder 2"/>
          <p:cNvSpPr>
            <a:spLocks noGrp="1"/>
          </p:cNvSpPr>
          <p:nvPr>
            <p:ph idx="1"/>
          </p:nvPr>
        </p:nvSpPr>
        <p:spPr/>
        <p:txBody>
          <a:bodyPr/>
          <a:lstStyle/>
          <a:p>
            <a:r>
              <a:rPr lang="en-US" dirty="0" smtClean="0"/>
              <a:t>In the 19</a:t>
            </a:r>
            <a:r>
              <a:rPr lang="en-US" baseline="30000" dirty="0" smtClean="0"/>
              <a:t>th</a:t>
            </a:r>
            <a:r>
              <a:rPr lang="en-US" dirty="0" smtClean="0"/>
              <a:t> century as more and more settlers moved into what would become West Virginia, transportation was crucial to getting the people westward.</a:t>
            </a:r>
          </a:p>
          <a:p>
            <a:r>
              <a:rPr lang="en-US" dirty="0" smtClean="0"/>
              <a:t>In this activity, you will discover how roads, canals, and railroads brought people and products to the frontier of western Virginia.</a:t>
            </a:r>
            <a:endParaRPr lang="en-US" dirty="0"/>
          </a:p>
        </p:txBody>
      </p:sp>
    </p:spTree>
    <p:extLst>
      <p:ext uri="{BB962C8B-B14F-4D97-AF65-F5344CB8AC3E}">
        <p14:creationId xmlns:p14="http://schemas.microsoft.com/office/powerpoint/2010/main" val="19836633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E9407C8B-B7B3-4066-AE3B-2E381E653BFD}"/>
              </a:ext>
            </a:extLst>
          </p:cNvPr>
          <p:cNvSpPr>
            <a:spLocks noGrp="1"/>
          </p:cNvSpPr>
          <p:nvPr>
            <p:ph type="title"/>
          </p:nvPr>
        </p:nvSpPr>
        <p:spPr/>
        <p:txBody>
          <a:bodyPr/>
          <a:lstStyle/>
          <a:p>
            <a:r>
              <a:rPr lang="en-US" dirty="0" smtClean="0"/>
              <a:t>Canals</a:t>
            </a:r>
            <a:endParaRPr lang="en-US" dirty="0"/>
          </a:p>
        </p:txBody>
      </p:sp>
      <p:sp>
        <p:nvSpPr>
          <p:cNvPr id="3" name="Content Placeholder 2">
            <a:extLst>
              <a:ext uri="{FF2B5EF4-FFF2-40B4-BE49-F238E27FC236}">
                <a16:creationId xmlns="" xmlns:a16="http://schemas.microsoft.com/office/drawing/2014/main" id="{76006FB9-9294-420B-9438-81CE4E4DED1B}"/>
              </a:ext>
            </a:extLst>
          </p:cNvPr>
          <p:cNvSpPr>
            <a:spLocks noGrp="1"/>
          </p:cNvSpPr>
          <p:nvPr>
            <p:ph idx="1"/>
          </p:nvPr>
        </p:nvSpPr>
        <p:spPr/>
        <p:txBody>
          <a:bodyPr/>
          <a:lstStyle/>
          <a:p>
            <a:r>
              <a:rPr lang="en-US" dirty="0" smtClean="0"/>
              <a:t>Canals, or man made waterways, were built to move products over water instead of on roads.</a:t>
            </a:r>
          </a:p>
          <a:p>
            <a:r>
              <a:rPr lang="en-US" dirty="0" smtClean="0"/>
              <a:t>After the American Revolution, George Washington proposed building many canals to connect the coastal areas to the Ohio River</a:t>
            </a:r>
          </a:p>
          <a:p>
            <a:endParaRPr lang="en-US" dirty="0" smtClean="0"/>
          </a:p>
          <a:p>
            <a:endParaRPr lang="en-US" dirty="0"/>
          </a:p>
        </p:txBody>
      </p:sp>
    </p:spTree>
    <p:extLst>
      <p:ext uri="{BB962C8B-B14F-4D97-AF65-F5344CB8AC3E}">
        <p14:creationId xmlns:p14="http://schemas.microsoft.com/office/powerpoint/2010/main" val="24874936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 and O Canal</a:t>
            </a:r>
            <a:endParaRPr lang="en-US" dirty="0"/>
          </a:p>
        </p:txBody>
      </p:sp>
      <p:sp>
        <p:nvSpPr>
          <p:cNvPr id="3" name="Content Placeholder 2"/>
          <p:cNvSpPr>
            <a:spLocks noGrp="1"/>
          </p:cNvSpPr>
          <p:nvPr>
            <p:ph idx="1"/>
          </p:nvPr>
        </p:nvSpPr>
        <p:spPr/>
        <p:txBody>
          <a:bodyPr/>
          <a:lstStyle/>
          <a:p>
            <a:r>
              <a:rPr lang="en-US" dirty="0"/>
              <a:t>One such canal was the Chesapeake and Ohio Canal or C and O Canal.</a:t>
            </a:r>
          </a:p>
          <a:p>
            <a:r>
              <a:rPr lang="en-US" dirty="0"/>
              <a:t> Construction began in 1828 to connect Washington D.C. to Cumberland </a:t>
            </a:r>
            <a:r>
              <a:rPr lang="en-US" dirty="0" smtClean="0"/>
              <a:t>Maryland (another section was planned to connect to Pittsburgh, Pennsylvania)</a:t>
            </a:r>
          </a:p>
          <a:p>
            <a:r>
              <a:rPr lang="en-US" dirty="0"/>
              <a:t>From Harpers Ferry use the ______________ symbol to trace along the Potomac River going westward to Cumberland Maryland.  </a:t>
            </a:r>
          </a:p>
          <a:p>
            <a:r>
              <a:rPr lang="en-US" dirty="0"/>
              <a:t>Add the ________ symbol to the KEY and label it </a:t>
            </a:r>
            <a:r>
              <a:rPr lang="en-US" dirty="0" smtClean="0"/>
              <a:t>“C and O Canal</a:t>
            </a:r>
            <a:r>
              <a:rPr lang="en-US" dirty="0"/>
              <a:t>” </a:t>
            </a:r>
          </a:p>
          <a:p>
            <a:pPr marL="0" indent="0">
              <a:buNone/>
            </a:pPr>
            <a:endParaRPr lang="en-US" dirty="0" smtClean="0"/>
          </a:p>
          <a:p>
            <a:endParaRPr lang="en-US" dirty="0" smtClean="0"/>
          </a:p>
          <a:p>
            <a:endParaRPr lang="en-US" dirty="0"/>
          </a:p>
          <a:p>
            <a:endParaRPr lang="en-US" dirty="0"/>
          </a:p>
        </p:txBody>
      </p:sp>
      <p:pic>
        <p:nvPicPr>
          <p:cNvPr id="4" name="Picture 3"/>
          <p:cNvPicPr>
            <a:picLocks noChangeAspect="1"/>
          </p:cNvPicPr>
          <p:nvPr/>
        </p:nvPicPr>
        <p:blipFill>
          <a:blip r:embed="rId2"/>
          <a:stretch>
            <a:fillRect/>
          </a:stretch>
        </p:blipFill>
        <p:spPr>
          <a:xfrm>
            <a:off x="5716914" y="3569584"/>
            <a:ext cx="1304925" cy="352425"/>
          </a:xfrm>
          <a:prstGeom prst="rect">
            <a:avLst/>
          </a:prstGeom>
        </p:spPr>
      </p:pic>
      <p:pic>
        <p:nvPicPr>
          <p:cNvPr id="5" name="Picture 4"/>
          <p:cNvPicPr>
            <a:picLocks noChangeAspect="1"/>
          </p:cNvPicPr>
          <p:nvPr/>
        </p:nvPicPr>
        <p:blipFill>
          <a:blip r:embed="rId2"/>
          <a:stretch>
            <a:fillRect/>
          </a:stretch>
        </p:blipFill>
        <p:spPr>
          <a:xfrm>
            <a:off x="2428531" y="4494982"/>
            <a:ext cx="1304925" cy="352425"/>
          </a:xfrm>
          <a:prstGeom prst="rect">
            <a:avLst/>
          </a:prstGeom>
        </p:spPr>
      </p:pic>
    </p:spTree>
    <p:extLst>
      <p:ext uri="{BB962C8B-B14F-4D97-AF65-F5344CB8AC3E}">
        <p14:creationId xmlns:p14="http://schemas.microsoft.com/office/powerpoint/2010/main" val="42510062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Turnpikes and Roads</a:t>
            </a:r>
            <a:endParaRPr lang="en-US" dirty="0"/>
          </a:p>
        </p:txBody>
      </p:sp>
      <p:sp>
        <p:nvSpPr>
          <p:cNvPr id="3" name="Content Placeholder 2"/>
          <p:cNvSpPr>
            <a:spLocks noGrp="1"/>
          </p:cNvSpPr>
          <p:nvPr>
            <p:ph idx="1"/>
          </p:nvPr>
        </p:nvSpPr>
        <p:spPr/>
        <p:txBody>
          <a:bodyPr/>
          <a:lstStyle/>
          <a:p>
            <a:r>
              <a:rPr lang="en-US" dirty="0" smtClean="0"/>
              <a:t>When roads were built on old Indian trails, it was expected for the property owners to maintain the roads.  This was very costly.  </a:t>
            </a:r>
          </a:p>
          <a:p>
            <a:r>
              <a:rPr lang="en-US" dirty="0" smtClean="0"/>
              <a:t>To provide the money for upkeep, tolls were charged to people who used these roads. </a:t>
            </a:r>
          </a:p>
          <a:p>
            <a:r>
              <a:rPr lang="en-US" dirty="0" smtClean="0"/>
              <a:t>Four major turnpikes were used to move people and goods westward towards the Ohio River.  They were the James River and Kanawha Turnpike, Staunton Parkersburg Turnpike, Northwestern Turnpike, and the National Road.  </a:t>
            </a:r>
            <a:endParaRPr lang="en-US" dirty="0"/>
          </a:p>
        </p:txBody>
      </p:sp>
    </p:spTree>
    <p:extLst>
      <p:ext uri="{BB962C8B-B14F-4D97-AF65-F5344CB8AC3E}">
        <p14:creationId xmlns:p14="http://schemas.microsoft.com/office/powerpoint/2010/main" val="31830949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James River and Kanawha Turnpike</a:t>
            </a:r>
            <a:endParaRPr lang="en-US" dirty="0"/>
          </a:p>
        </p:txBody>
      </p:sp>
      <p:sp>
        <p:nvSpPr>
          <p:cNvPr id="3" name="Content Placeholder 2"/>
          <p:cNvSpPr>
            <a:spLocks noGrp="1"/>
          </p:cNvSpPr>
          <p:nvPr>
            <p:ph idx="1"/>
          </p:nvPr>
        </p:nvSpPr>
        <p:spPr/>
        <p:txBody>
          <a:bodyPr/>
          <a:lstStyle/>
          <a:p>
            <a:r>
              <a:rPr lang="en-US" dirty="0" smtClean="0"/>
              <a:t>Because of heavy traffic and the Kanawha Valley salt industry, roads were improved to connect important areas. </a:t>
            </a:r>
          </a:p>
          <a:p>
            <a:r>
              <a:rPr lang="en-US" dirty="0" smtClean="0"/>
              <a:t>Today, portions of I-64 and US Route 60 follow this route.  </a:t>
            </a:r>
          </a:p>
          <a:p>
            <a:r>
              <a:rPr lang="en-US" dirty="0" smtClean="0"/>
              <a:t>Starting in White Sulphur Springs, draw the </a:t>
            </a:r>
            <a:r>
              <a:rPr lang="en-US" dirty="0"/>
              <a:t>_______________ symbol </a:t>
            </a:r>
            <a:r>
              <a:rPr lang="en-US" dirty="0" smtClean="0"/>
              <a:t>to connect Lewisburg, Gauley Bridge, Charleston to </a:t>
            </a:r>
            <a:r>
              <a:rPr lang="en-US" dirty="0" err="1" smtClean="0"/>
              <a:t>Guyandotte</a:t>
            </a:r>
            <a:r>
              <a:rPr lang="en-US" dirty="0" smtClean="0"/>
              <a:t>.  Label the road “James River and Kanawha Turnpike”.  </a:t>
            </a:r>
          </a:p>
          <a:p>
            <a:r>
              <a:rPr lang="en-US" dirty="0"/>
              <a:t>Add the ________ symbol to the KEY and label it </a:t>
            </a:r>
            <a:r>
              <a:rPr lang="en-US" dirty="0" smtClean="0"/>
              <a:t>“Turnpike and roads” </a:t>
            </a:r>
            <a:endParaRPr lang="en-US" dirty="0"/>
          </a:p>
          <a:p>
            <a:pPr marL="0" indent="0">
              <a:buNone/>
            </a:pPr>
            <a:endParaRPr lang="en-US" dirty="0"/>
          </a:p>
        </p:txBody>
      </p:sp>
      <p:pic>
        <p:nvPicPr>
          <p:cNvPr id="4" name="Picture 3"/>
          <p:cNvPicPr>
            <a:picLocks noChangeAspect="1"/>
          </p:cNvPicPr>
          <p:nvPr/>
        </p:nvPicPr>
        <p:blipFill>
          <a:blip r:embed="rId2"/>
          <a:stretch>
            <a:fillRect/>
          </a:stretch>
        </p:blipFill>
        <p:spPr>
          <a:xfrm>
            <a:off x="8091144" y="3167407"/>
            <a:ext cx="1194258" cy="358906"/>
          </a:xfrm>
          <a:prstGeom prst="rect">
            <a:avLst/>
          </a:prstGeom>
        </p:spPr>
      </p:pic>
      <p:pic>
        <p:nvPicPr>
          <p:cNvPr id="5" name="Picture 4"/>
          <p:cNvPicPr>
            <a:picLocks noChangeAspect="1"/>
          </p:cNvPicPr>
          <p:nvPr/>
        </p:nvPicPr>
        <p:blipFill>
          <a:blip r:embed="rId2"/>
          <a:stretch>
            <a:fillRect/>
          </a:stretch>
        </p:blipFill>
        <p:spPr>
          <a:xfrm>
            <a:off x="2483767" y="4479303"/>
            <a:ext cx="1194258" cy="358906"/>
          </a:xfrm>
          <a:prstGeom prst="rect">
            <a:avLst/>
          </a:prstGeom>
        </p:spPr>
      </p:pic>
    </p:spTree>
    <p:extLst>
      <p:ext uri="{BB962C8B-B14F-4D97-AF65-F5344CB8AC3E}">
        <p14:creationId xmlns:p14="http://schemas.microsoft.com/office/powerpoint/2010/main" val="36518086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Staunton- Parkersburg Turnpike</a:t>
            </a:r>
            <a:endParaRPr lang="en-US" dirty="0"/>
          </a:p>
        </p:txBody>
      </p:sp>
      <p:sp>
        <p:nvSpPr>
          <p:cNvPr id="3" name="Content Placeholder 2"/>
          <p:cNvSpPr>
            <a:spLocks noGrp="1"/>
          </p:cNvSpPr>
          <p:nvPr>
            <p:ph idx="1"/>
          </p:nvPr>
        </p:nvSpPr>
        <p:spPr/>
        <p:txBody>
          <a:bodyPr/>
          <a:lstStyle/>
          <a:p>
            <a:r>
              <a:rPr lang="en-US" dirty="0" smtClean="0"/>
              <a:t>In 1826, Claudius Crozet was chosen to determine the potential route from Staunton to Parkersburg in western Virginia. </a:t>
            </a:r>
          </a:p>
          <a:p>
            <a:r>
              <a:rPr lang="en-US" dirty="0" smtClean="0"/>
              <a:t>Crozet had formerly served in the French military forces under Napoleon and helped found the Virginia Military Institute</a:t>
            </a:r>
          </a:p>
          <a:p>
            <a:r>
              <a:rPr lang="en-US" dirty="0" smtClean="0"/>
              <a:t>Starting at Staunton, Virginia use the ____________ symbol to follow US Route 250 to Beverly, then connect to Weston and Parkersburg. Label this road “Staunton-Parkersburg Turnpike”</a:t>
            </a:r>
          </a:p>
        </p:txBody>
      </p:sp>
      <p:pic>
        <p:nvPicPr>
          <p:cNvPr id="4" name="Picture 3"/>
          <p:cNvPicPr>
            <a:picLocks noChangeAspect="1"/>
          </p:cNvPicPr>
          <p:nvPr/>
        </p:nvPicPr>
        <p:blipFill>
          <a:blip r:embed="rId2"/>
          <a:stretch>
            <a:fillRect/>
          </a:stretch>
        </p:blipFill>
        <p:spPr>
          <a:xfrm>
            <a:off x="7035342" y="3563333"/>
            <a:ext cx="1194258" cy="358906"/>
          </a:xfrm>
          <a:prstGeom prst="rect">
            <a:avLst/>
          </a:prstGeom>
        </p:spPr>
      </p:pic>
    </p:spTree>
    <p:extLst>
      <p:ext uri="{BB962C8B-B14F-4D97-AF65-F5344CB8AC3E}">
        <p14:creationId xmlns:p14="http://schemas.microsoft.com/office/powerpoint/2010/main" val="6823201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Northwestern Turnpike</a:t>
            </a:r>
            <a:endParaRPr lang="en-US" dirty="0"/>
          </a:p>
        </p:txBody>
      </p:sp>
      <p:sp>
        <p:nvSpPr>
          <p:cNvPr id="3" name="Content Placeholder 2"/>
          <p:cNvSpPr>
            <a:spLocks noGrp="1"/>
          </p:cNvSpPr>
          <p:nvPr>
            <p:ph idx="1"/>
          </p:nvPr>
        </p:nvSpPr>
        <p:spPr/>
        <p:txBody>
          <a:bodyPr/>
          <a:lstStyle/>
          <a:p>
            <a:r>
              <a:rPr lang="en-US" dirty="0" smtClean="0"/>
              <a:t>Also engineered by Claudius Crozet, the Virginia Board of Public works was hired to build a road that would rival other roads heading west.</a:t>
            </a:r>
          </a:p>
          <a:p>
            <a:r>
              <a:rPr lang="en-US" dirty="0" smtClean="0"/>
              <a:t>Today, large portions </a:t>
            </a:r>
            <a:r>
              <a:rPr lang="en-US" dirty="0"/>
              <a:t>of </a:t>
            </a:r>
            <a:r>
              <a:rPr lang="en-US" dirty="0" smtClean="0"/>
              <a:t>US </a:t>
            </a:r>
            <a:r>
              <a:rPr lang="en-US" dirty="0"/>
              <a:t>Route </a:t>
            </a:r>
            <a:r>
              <a:rPr lang="en-US" dirty="0" smtClean="0"/>
              <a:t>50 </a:t>
            </a:r>
            <a:r>
              <a:rPr lang="en-US" dirty="0"/>
              <a:t>follow this route.  </a:t>
            </a:r>
          </a:p>
          <a:p>
            <a:r>
              <a:rPr lang="en-US" dirty="0" smtClean="0"/>
              <a:t>Starting at Winchester, Virginia, use the ____________ symbol to connect Romney, Bridgeport, Grafton, and Parkersburg.  </a:t>
            </a:r>
          </a:p>
        </p:txBody>
      </p:sp>
      <p:pic>
        <p:nvPicPr>
          <p:cNvPr id="4" name="Picture 3"/>
          <p:cNvPicPr>
            <a:picLocks noChangeAspect="1"/>
          </p:cNvPicPr>
          <p:nvPr/>
        </p:nvPicPr>
        <p:blipFill>
          <a:blip r:embed="rId2"/>
          <a:stretch>
            <a:fillRect/>
          </a:stretch>
        </p:blipFill>
        <p:spPr>
          <a:xfrm>
            <a:off x="7393561" y="3167407"/>
            <a:ext cx="1194258" cy="358906"/>
          </a:xfrm>
          <a:prstGeom prst="rect">
            <a:avLst/>
          </a:prstGeom>
        </p:spPr>
      </p:pic>
    </p:spTree>
    <p:extLst>
      <p:ext uri="{BB962C8B-B14F-4D97-AF65-F5344CB8AC3E}">
        <p14:creationId xmlns:p14="http://schemas.microsoft.com/office/powerpoint/2010/main" val="110366517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148</TotalTime>
  <Words>925</Words>
  <Application>Microsoft Office PowerPoint</Application>
  <PresentationFormat>Widescreen</PresentationFormat>
  <Paragraphs>64</Paragraphs>
  <Slides>14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14</vt:i4>
      </vt:variant>
    </vt:vector>
  </HeadingPairs>
  <TitlesOfParts>
    <vt:vector size="18" baseType="lpstr">
      <vt:lpstr>Arial</vt:lpstr>
      <vt:lpstr>Calibri</vt:lpstr>
      <vt:lpstr>Calibri Light</vt:lpstr>
      <vt:lpstr>Office Theme</vt:lpstr>
      <vt:lpstr>Improvements of transportation in West Virginia</vt:lpstr>
      <vt:lpstr>Directions</vt:lpstr>
      <vt:lpstr>Moving Westward</vt:lpstr>
      <vt:lpstr>Canals</vt:lpstr>
      <vt:lpstr>C and O Canal</vt:lpstr>
      <vt:lpstr>Turnpikes and Roads</vt:lpstr>
      <vt:lpstr>James River and Kanawha Turnpike</vt:lpstr>
      <vt:lpstr>Staunton- Parkersburg Turnpike</vt:lpstr>
      <vt:lpstr>Northwestern Turnpike</vt:lpstr>
      <vt:lpstr>National Road</vt:lpstr>
      <vt:lpstr>Railroads</vt:lpstr>
      <vt:lpstr>B and O Railroad</vt:lpstr>
      <vt:lpstr>Northwestern Virginia Railroad</vt:lpstr>
      <vt:lpstr>C and O Railroad</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Lord Dunmore’s War and The American Revolution in West Virginia</dc:title>
  <dc:creator>Daniel Gatts</dc:creator>
  <cp:lastModifiedBy>Elementary Student</cp:lastModifiedBy>
  <cp:revision>328</cp:revision>
  <cp:lastPrinted>2019-06-03T14:18:27Z</cp:lastPrinted>
  <dcterms:created xsi:type="dcterms:W3CDTF">2019-04-13T21:07:56Z</dcterms:created>
  <dcterms:modified xsi:type="dcterms:W3CDTF">2019-06-03T14:18:29Z</dcterms:modified>
</cp:coreProperties>
</file>